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7"/>
  </p:notesMasterIdLst>
  <p:sldIdLst>
    <p:sldId id="256" r:id="rId2"/>
    <p:sldId id="257" r:id="rId3"/>
    <p:sldId id="267" r:id="rId4"/>
    <p:sldId id="279" r:id="rId5"/>
    <p:sldId id="280" r:id="rId6"/>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353" autoAdjust="0"/>
    <p:restoredTop sz="94622" autoAdjust="0"/>
  </p:normalViewPr>
  <p:slideViewPr>
    <p:cSldViewPr>
      <p:cViewPr varScale="1">
        <p:scale>
          <a:sx n="76" d="100"/>
          <a:sy n="76" d="100"/>
        </p:scale>
        <p:origin x="1735" y="43"/>
      </p:cViewPr>
      <p:guideLst>
        <p:guide orient="horz" pos="2160"/>
        <p:guide pos="2880"/>
      </p:guideLst>
    </p:cSldViewPr>
  </p:slideViewPr>
  <p:outlineViewPr>
    <p:cViewPr>
      <p:scale>
        <a:sx n="33" d="100"/>
        <a:sy n="33" d="100"/>
      </p:scale>
      <p:origin x="0" y="3396"/>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dre Lee" userId="72dfaa9f99ea01a1" providerId="LiveId" clId="{9388C91B-9910-4F85-80A3-773C57F41496}"/>
    <pc:docChg chg="custSel modSld">
      <pc:chgData name="Andre Lee" userId="72dfaa9f99ea01a1" providerId="LiveId" clId="{9388C91B-9910-4F85-80A3-773C57F41496}" dt="2023-03-01T20:25:58.907" v="69" actId="33524"/>
      <pc:docMkLst>
        <pc:docMk/>
      </pc:docMkLst>
      <pc:sldChg chg="modSp mod">
        <pc:chgData name="Andre Lee" userId="72dfaa9f99ea01a1" providerId="LiveId" clId="{9388C91B-9910-4F85-80A3-773C57F41496}" dt="2023-02-12T05:07:56.200" v="68" actId="20577"/>
        <pc:sldMkLst>
          <pc:docMk/>
          <pc:sldMk cId="2275341886" sldId="279"/>
        </pc:sldMkLst>
        <pc:spChg chg="mod">
          <ac:chgData name="Andre Lee" userId="72dfaa9f99ea01a1" providerId="LiveId" clId="{9388C91B-9910-4F85-80A3-773C57F41496}" dt="2023-02-12T05:07:56.200" v="68" actId="20577"/>
          <ac:spMkLst>
            <pc:docMk/>
            <pc:sldMk cId="2275341886" sldId="279"/>
            <ac:spMk id="7" creationId="{00000000-0000-0000-0000-000000000000}"/>
          </ac:spMkLst>
        </pc:spChg>
      </pc:sldChg>
      <pc:sldChg chg="modSp mod">
        <pc:chgData name="Andre Lee" userId="72dfaa9f99ea01a1" providerId="LiveId" clId="{9388C91B-9910-4F85-80A3-773C57F41496}" dt="2023-03-01T20:25:58.907" v="69" actId="33524"/>
        <pc:sldMkLst>
          <pc:docMk/>
          <pc:sldMk cId="4054047334" sldId="280"/>
        </pc:sldMkLst>
        <pc:spChg chg="mod">
          <ac:chgData name="Andre Lee" userId="72dfaa9f99ea01a1" providerId="LiveId" clId="{9388C91B-9910-4F85-80A3-773C57F41496}" dt="2023-03-01T20:25:58.907" v="69" actId="33524"/>
          <ac:spMkLst>
            <pc:docMk/>
            <pc:sldMk cId="4054047334" sldId="280"/>
            <ac:spMk id="7" creationId="{00000000-0000-0000-0000-000000000000}"/>
          </ac:spMkLst>
        </pc:spChg>
      </pc:sldChg>
    </pc:docChg>
  </pc:docChgLst>
  <pc:docChgLst>
    <pc:chgData name="Andre Lee" userId="72dfaa9f99ea01a1" providerId="LiveId" clId="{D1F458D3-8AE9-4517-9DEB-37590CBB897D}"/>
    <pc:docChg chg="modSld">
      <pc:chgData name="Andre Lee" userId="72dfaa9f99ea01a1" providerId="LiveId" clId="{D1F458D3-8AE9-4517-9DEB-37590CBB897D}" dt="2024-10-16T16:07:38.607" v="1" actId="20577"/>
      <pc:docMkLst>
        <pc:docMk/>
      </pc:docMkLst>
      <pc:sldChg chg="modSp mod">
        <pc:chgData name="Andre Lee" userId="72dfaa9f99ea01a1" providerId="LiveId" clId="{D1F458D3-8AE9-4517-9DEB-37590CBB897D}" dt="2024-10-16T16:07:38.607" v="1" actId="20577"/>
        <pc:sldMkLst>
          <pc:docMk/>
          <pc:sldMk cId="0" sldId="256"/>
        </pc:sldMkLst>
        <pc:spChg chg="mod">
          <ac:chgData name="Andre Lee" userId="72dfaa9f99ea01a1" providerId="LiveId" clId="{D1F458D3-8AE9-4517-9DEB-37590CBB897D}" dt="2024-10-16T16:07:38.607" v="1" actId="20577"/>
          <ac:spMkLst>
            <pc:docMk/>
            <pc:sldMk cId="0" sldId="256"/>
            <ac:spMk id="2"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4221" tIns="47111" rIns="94221" bIns="47111" rtlCol="0"/>
          <a:lstStyle>
            <a:lvl1pPr algn="l">
              <a:defRPr sz="1200"/>
            </a:lvl1pPr>
          </a:lstStyle>
          <a:p>
            <a:endParaRPr lang="en-US"/>
          </a:p>
        </p:txBody>
      </p:sp>
      <p:sp>
        <p:nvSpPr>
          <p:cNvPr id="3" name="Date Placeholder 2"/>
          <p:cNvSpPr>
            <a:spLocks noGrp="1"/>
          </p:cNvSpPr>
          <p:nvPr>
            <p:ph type="dt" idx="1"/>
          </p:nvPr>
        </p:nvSpPr>
        <p:spPr>
          <a:xfrm>
            <a:off x="4023093" y="0"/>
            <a:ext cx="3077739" cy="469424"/>
          </a:xfrm>
          <a:prstGeom prst="rect">
            <a:avLst/>
          </a:prstGeom>
        </p:spPr>
        <p:txBody>
          <a:bodyPr vert="horz" lIns="94221" tIns="47111" rIns="94221" bIns="47111" rtlCol="0"/>
          <a:lstStyle>
            <a:lvl1pPr algn="r">
              <a:defRPr sz="1200"/>
            </a:lvl1pPr>
          </a:lstStyle>
          <a:p>
            <a:fld id="{3DE30CC2-F5DA-4D42-AFD7-E51A372B792B}" type="datetimeFigureOut">
              <a:rPr lang="en-US" smtClean="0"/>
              <a:pPr/>
              <a:t>10/16/2024</a:t>
            </a:fld>
            <a:endParaRPr lang="en-US"/>
          </a:p>
        </p:txBody>
      </p:sp>
      <p:sp>
        <p:nvSpPr>
          <p:cNvPr id="4" name="Slide Image Placeholder 3"/>
          <p:cNvSpPr>
            <a:spLocks noGrp="1" noRot="1" noChangeAspect="1"/>
          </p:cNvSpPr>
          <p:nvPr>
            <p:ph type="sldImg" idx="2"/>
          </p:nvPr>
        </p:nvSpPr>
        <p:spPr>
          <a:xfrm>
            <a:off x="1203325" y="703263"/>
            <a:ext cx="4695825" cy="3521075"/>
          </a:xfrm>
          <a:prstGeom prst="rect">
            <a:avLst/>
          </a:prstGeom>
          <a:noFill/>
          <a:ln w="12700">
            <a:solidFill>
              <a:prstClr val="black"/>
            </a:solidFill>
          </a:ln>
        </p:spPr>
        <p:txBody>
          <a:bodyPr vert="horz" lIns="94221" tIns="47111" rIns="94221" bIns="47111" rtlCol="0" anchor="ctr"/>
          <a:lstStyle/>
          <a:p>
            <a:endParaRPr lang="en-US"/>
          </a:p>
        </p:txBody>
      </p:sp>
      <p:sp>
        <p:nvSpPr>
          <p:cNvPr id="5" name="Notes Placeholder 4"/>
          <p:cNvSpPr>
            <a:spLocks noGrp="1"/>
          </p:cNvSpPr>
          <p:nvPr>
            <p:ph type="body" sz="quarter" idx="3"/>
          </p:nvPr>
        </p:nvSpPr>
        <p:spPr>
          <a:xfrm>
            <a:off x="710248" y="4459526"/>
            <a:ext cx="5681980" cy="4224814"/>
          </a:xfrm>
          <a:prstGeom prst="rect">
            <a:avLst/>
          </a:prstGeom>
        </p:spPr>
        <p:txBody>
          <a:bodyPr vert="horz" lIns="94221" tIns="47111" rIns="94221" bIns="47111"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2"/>
            <a:ext cx="3077739" cy="469424"/>
          </a:xfrm>
          <a:prstGeom prst="rect">
            <a:avLst/>
          </a:prstGeom>
        </p:spPr>
        <p:txBody>
          <a:bodyPr vert="horz" lIns="94221" tIns="47111" rIns="94221" bIns="47111" rtlCol="0" anchor="b"/>
          <a:lstStyle>
            <a:lvl1pPr algn="l">
              <a:defRPr sz="1200"/>
            </a:lvl1pPr>
          </a:lstStyle>
          <a:p>
            <a:endParaRPr lang="en-US"/>
          </a:p>
        </p:txBody>
      </p:sp>
      <p:sp>
        <p:nvSpPr>
          <p:cNvPr id="7" name="Slide Number Placeholder 6"/>
          <p:cNvSpPr>
            <a:spLocks noGrp="1"/>
          </p:cNvSpPr>
          <p:nvPr>
            <p:ph type="sldNum" sz="quarter" idx="5"/>
          </p:nvPr>
        </p:nvSpPr>
        <p:spPr>
          <a:xfrm>
            <a:off x="4023093" y="8917422"/>
            <a:ext cx="3077739" cy="469424"/>
          </a:xfrm>
          <a:prstGeom prst="rect">
            <a:avLst/>
          </a:prstGeom>
        </p:spPr>
        <p:txBody>
          <a:bodyPr vert="horz" lIns="94221" tIns="47111" rIns="94221" bIns="47111" rtlCol="0" anchor="b"/>
          <a:lstStyle>
            <a:lvl1pPr algn="r">
              <a:defRPr sz="1200"/>
            </a:lvl1pPr>
          </a:lstStyle>
          <a:p>
            <a:fld id="{7B6642EA-0427-4FBD-9C35-DC1D2948668E}" type="slidenum">
              <a:rPr lang="en-US" smtClean="0"/>
              <a:pPr/>
              <a:t>‹#›</a:t>
            </a:fld>
            <a:endParaRPr lang="en-US"/>
          </a:p>
        </p:txBody>
      </p:sp>
    </p:spTree>
    <p:extLst>
      <p:ext uri="{BB962C8B-B14F-4D97-AF65-F5344CB8AC3E}">
        <p14:creationId xmlns:p14="http://schemas.microsoft.com/office/powerpoint/2010/main" val="8628082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B6642EA-0427-4FBD-9C35-DC1D2948668E}"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3173563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3CB04F2-8AA5-402A-9C31-D90F8059B862}" type="datetime1">
              <a:rPr lang="en-US" smtClean="0"/>
              <a:t>10/16/2024</a:t>
            </a:fld>
            <a:endParaRPr lang="en-US"/>
          </a:p>
        </p:txBody>
      </p:sp>
      <p:sp>
        <p:nvSpPr>
          <p:cNvPr id="5" name="Footer Placeholder 4"/>
          <p:cNvSpPr>
            <a:spLocks noGrp="1"/>
          </p:cNvSpPr>
          <p:nvPr>
            <p:ph type="ftr" sz="quarter" idx="11"/>
          </p:nvPr>
        </p:nvSpPr>
        <p:spPr/>
        <p:txBody>
          <a:bodyPr/>
          <a:lstStyle/>
          <a:p>
            <a:r>
              <a:rPr lang="en-US"/>
              <a:t>Our Mission: To nurturre and enhance the growth, development and opportunities for young black men of Middle Tennessee.</a:t>
            </a:r>
          </a:p>
        </p:txBody>
      </p:sp>
      <p:sp>
        <p:nvSpPr>
          <p:cNvPr id="6" name="Slide Number Placeholder 5"/>
          <p:cNvSpPr>
            <a:spLocks noGrp="1"/>
          </p:cNvSpPr>
          <p:nvPr>
            <p:ph type="sldNum" sz="quarter" idx="12"/>
          </p:nvPr>
        </p:nvSpPr>
        <p:spPr/>
        <p:txBody>
          <a:bodyPr/>
          <a:lstStyle/>
          <a:p>
            <a:fld id="{F42F07AC-7895-4A16-A137-09A0F36CAE8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93F1D3A-5520-410B-9C19-23F8D2E62149}" type="datetime1">
              <a:rPr lang="en-US" smtClean="0"/>
              <a:t>10/16/2024</a:t>
            </a:fld>
            <a:endParaRPr lang="en-US"/>
          </a:p>
        </p:txBody>
      </p:sp>
      <p:sp>
        <p:nvSpPr>
          <p:cNvPr id="5" name="Footer Placeholder 4"/>
          <p:cNvSpPr>
            <a:spLocks noGrp="1"/>
          </p:cNvSpPr>
          <p:nvPr>
            <p:ph type="ftr" sz="quarter" idx="11"/>
          </p:nvPr>
        </p:nvSpPr>
        <p:spPr/>
        <p:txBody>
          <a:bodyPr/>
          <a:lstStyle/>
          <a:p>
            <a:r>
              <a:rPr lang="en-US"/>
              <a:t>Our Mission: To nurturre and enhance the growth, development and opportunities for young black men of Middle Tennessee.</a:t>
            </a:r>
          </a:p>
        </p:txBody>
      </p:sp>
      <p:sp>
        <p:nvSpPr>
          <p:cNvPr id="6" name="Slide Number Placeholder 5"/>
          <p:cNvSpPr>
            <a:spLocks noGrp="1"/>
          </p:cNvSpPr>
          <p:nvPr>
            <p:ph type="sldNum" sz="quarter" idx="12"/>
          </p:nvPr>
        </p:nvSpPr>
        <p:spPr/>
        <p:txBody>
          <a:bodyPr/>
          <a:lstStyle/>
          <a:p>
            <a:fld id="{F42F07AC-7895-4A16-A137-09A0F36CAE8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0786CF8-C3C5-4F07-9A3E-E51BFD99B3AC}" type="datetime1">
              <a:rPr lang="en-US" smtClean="0"/>
              <a:t>10/16/2024</a:t>
            </a:fld>
            <a:endParaRPr lang="en-US"/>
          </a:p>
        </p:txBody>
      </p:sp>
      <p:sp>
        <p:nvSpPr>
          <p:cNvPr id="5" name="Footer Placeholder 4"/>
          <p:cNvSpPr>
            <a:spLocks noGrp="1"/>
          </p:cNvSpPr>
          <p:nvPr>
            <p:ph type="ftr" sz="quarter" idx="11"/>
          </p:nvPr>
        </p:nvSpPr>
        <p:spPr/>
        <p:txBody>
          <a:bodyPr/>
          <a:lstStyle/>
          <a:p>
            <a:r>
              <a:rPr lang="en-US"/>
              <a:t>Our Mission: To nurturre and enhance the growth, development and opportunities for young black men of Middle Tennessee.</a:t>
            </a:r>
          </a:p>
        </p:txBody>
      </p:sp>
      <p:sp>
        <p:nvSpPr>
          <p:cNvPr id="6" name="Slide Number Placeholder 5"/>
          <p:cNvSpPr>
            <a:spLocks noGrp="1"/>
          </p:cNvSpPr>
          <p:nvPr>
            <p:ph type="sldNum" sz="quarter" idx="12"/>
          </p:nvPr>
        </p:nvSpPr>
        <p:spPr/>
        <p:txBody>
          <a:bodyPr/>
          <a:lstStyle/>
          <a:p>
            <a:fld id="{F42F07AC-7895-4A16-A137-09A0F36CAE8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a:xfrm>
            <a:off x="228600" y="6416675"/>
            <a:ext cx="8059271" cy="365125"/>
          </a:xfrm>
        </p:spPr>
        <p:txBody>
          <a:bodyPr/>
          <a:lstStyle/>
          <a:p>
            <a:r>
              <a:rPr lang="en-US" dirty="0"/>
              <a:t>Our Mission: To nurture and enhance the growth, development and opportunities for young black males of Middle Tennessee.</a:t>
            </a:r>
          </a:p>
        </p:txBody>
      </p:sp>
      <p:sp>
        <p:nvSpPr>
          <p:cNvPr id="6" name="Slide Number Placeholder 5"/>
          <p:cNvSpPr>
            <a:spLocks noGrp="1"/>
          </p:cNvSpPr>
          <p:nvPr>
            <p:ph type="sldNum" sz="quarter" idx="12"/>
          </p:nvPr>
        </p:nvSpPr>
        <p:spPr>
          <a:xfrm>
            <a:off x="8229600" y="6356350"/>
            <a:ext cx="457200" cy="365125"/>
          </a:xfrm>
        </p:spPr>
        <p:txBody>
          <a:bodyPr/>
          <a:lstStyle/>
          <a:p>
            <a:fld id="{F42F07AC-7895-4A16-A137-09A0F36CAE8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F3A01E-78CA-47D5-8D57-61434EED10F1}" type="datetime1">
              <a:rPr lang="en-US" smtClean="0"/>
              <a:t>10/16/2024</a:t>
            </a:fld>
            <a:endParaRPr lang="en-US"/>
          </a:p>
        </p:txBody>
      </p:sp>
      <p:sp>
        <p:nvSpPr>
          <p:cNvPr id="5" name="Footer Placeholder 4"/>
          <p:cNvSpPr>
            <a:spLocks noGrp="1"/>
          </p:cNvSpPr>
          <p:nvPr>
            <p:ph type="ftr" sz="quarter" idx="11"/>
          </p:nvPr>
        </p:nvSpPr>
        <p:spPr/>
        <p:txBody>
          <a:bodyPr/>
          <a:lstStyle/>
          <a:p>
            <a:r>
              <a:rPr lang="en-US"/>
              <a:t>Our Mission: To nurturre and enhance the growth, development and opportunities for young black men of Middle Tennessee.</a:t>
            </a:r>
          </a:p>
        </p:txBody>
      </p:sp>
      <p:sp>
        <p:nvSpPr>
          <p:cNvPr id="6" name="Slide Number Placeholder 5"/>
          <p:cNvSpPr>
            <a:spLocks noGrp="1"/>
          </p:cNvSpPr>
          <p:nvPr>
            <p:ph type="sldNum" sz="quarter" idx="12"/>
          </p:nvPr>
        </p:nvSpPr>
        <p:spPr/>
        <p:txBody>
          <a:bodyPr/>
          <a:lstStyle/>
          <a:p>
            <a:fld id="{F42F07AC-7895-4A16-A137-09A0F36CAE8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89AD98A-FF53-49E1-B26A-97F5B5FA5A98}" type="datetime1">
              <a:rPr lang="en-US" smtClean="0"/>
              <a:t>10/16/2024</a:t>
            </a:fld>
            <a:endParaRPr lang="en-US"/>
          </a:p>
        </p:txBody>
      </p:sp>
      <p:sp>
        <p:nvSpPr>
          <p:cNvPr id="6" name="Footer Placeholder 5"/>
          <p:cNvSpPr>
            <a:spLocks noGrp="1"/>
          </p:cNvSpPr>
          <p:nvPr>
            <p:ph type="ftr" sz="quarter" idx="11"/>
          </p:nvPr>
        </p:nvSpPr>
        <p:spPr/>
        <p:txBody>
          <a:bodyPr/>
          <a:lstStyle/>
          <a:p>
            <a:r>
              <a:rPr lang="en-US"/>
              <a:t>Our Mission: To nurturre and enhance the growth, development and opportunities for young black men of Middle Tennessee.</a:t>
            </a:r>
          </a:p>
        </p:txBody>
      </p:sp>
      <p:sp>
        <p:nvSpPr>
          <p:cNvPr id="7" name="Slide Number Placeholder 6"/>
          <p:cNvSpPr>
            <a:spLocks noGrp="1"/>
          </p:cNvSpPr>
          <p:nvPr>
            <p:ph type="sldNum" sz="quarter" idx="12"/>
          </p:nvPr>
        </p:nvSpPr>
        <p:spPr/>
        <p:txBody>
          <a:bodyPr/>
          <a:lstStyle/>
          <a:p>
            <a:fld id="{F42F07AC-7895-4A16-A137-09A0F36CAE8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C22D324-0236-4623-BA2A-03D3AAD307C8}" type="datetime1">
              <a:rPr lang="en-US" smtClean="0"/>
              <a:t>10/16/2024</a:t>
            </a:fld>
            <a:endParaRPr lang="en-US"/>
          </a:p>
        </p:txBody>
      </p:sp>
      <p:sp>
        <p:nvSpPr>
          <p:cNvPr id="8" name="Footer Placeholder 7"/>
          <p:cNvSpPr>
            <a:spLocks noGrp="1"/>
          </p:cNvSpPr>
          <p:nvPr>
            <p:ph type="ftr" sz="quarter" idx="11"/>
          </p:nvPr>
        </p:nvSpPr>
        <p:spPr/>
        <p:txBody>
          <a:bodyPr/>
          <a:lstStyle/>
          <a:p>
            <a:r>
              <a:rPr lang="en-US"/>
              <a:t>Our Mission: To nurturre and enhance the growth, development and opportunities for young black men of Middle Tennessee.</a:t>
            </a:r>
          </a:p>
        </p:txBody>
      </p:sp>
      <p:sp>
        <p:nvSpPr>
          <p:cNvPr id="9" name="Slide Number Placeholder 8"/>
          <p:cNvSpPr>
            <a:spLocks noGrp="1"/>
          </p:cNvSpPr>
          <p:nvPr>
            <p:ph type="sldNum" sz="quarter" idx="12"/>
          </p:nvPr>
        </p:nvSpPr>
        <p:spPr/>
        <p:txBody>
          <a:bodyPr/>
          <a:lstStyle/>
          <a:p>
            <a:fld id="{F42F07AC-7895-4A16-A137-09A0F36CAE8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EC8E316-7607-4D34-82BB-EADD4F7A01DD}" type="datetime1">
              <a:rPr lang="en-US" smtClean="0"/>
              <a:t>10/16/2024</a:t>
            </a:fld>
            <a:endParaRPr lang="en-US"/>
          </a:p>
        </p:txBody>
      </p:sp>
      <p:sp>
        <p:nvSpPr>
          <p:cNvPr id="4" name="Footer Placeholder 3"/>
          <p:cNvSpPr>
            <a:spLocks noGrp="1"/>
          </p:cNvSpPr>
          <p:nvPr>
            <p:ph type="ftr" sz="quarter" idx="11"/>
          </p:nvPr>
        </p:nvSpPr>
        <p:spPr/>
        <p:txBody>
          <a:bodyPr/>
          <a:lstStyle/>
          <a:p>
            <a:r>
              <a:rPr lang="en-US"/>
              <a:t>Our Mission: To nurturre and enhance the growth, development and opportunities for young black men of Middle Tennessee.</a:t>
            </a:r>
          </a:p>
        </p:txBody>
      </p:sp>
      <p:sp>
        <p:nvSpPr>
          <p:cNvPr id="5" name="Slide Number Placeholder 4"/>
          <p:cNvSpPr>
            <a:spLocks noGrp="1"/>
          </p:cNvSpPr>
          <p:nvPr>
            <p:ph type="sldNum" sz="quarter" idx="12"/>
          </p:nvPr>
        </p:nvSpPr>
        <p:spPr/>
        <p:txBody>
          <a:bodyPr/>
          <a:lstStyle/>
          <a:p>
            <a:fld id="{F42F07AC-7895-4A16-A137-09A0F36CAE8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070444-E6F2-48D9-B91F-9534C1AE799F}" type="datetime1">
              <a:rPr lang="en-US" smtClean="0"/>
              <a:t>10/16/2024</a:t>
            </a:fld>
            <a:endParaRPr lang="en-US"/>
          </a:p>
        </p:txBody>
      </p:sp>
      <p:sp>
        <p:nvSpPr>
          <p:cNvPr id="3" name="Footer Placeholder 2"/>
          <p:cNvSpPr>
            <a:spLocks noGrp="1"/>
          </p:cNvSpPr>
          <p:nvPr>
            <p:ph type="ftr" sz="quarter" idx="11"/>
          </p:nvPr>
        </p:nvSpPr>
        <p:spPr/>
        <p:txBody>
          <a:bodyPr/>
          <a:lstStyle/>
          <a:p>
            <a:r>
              <a:rPr lang="en-US"/>
              <a:t>Our Mission: To nurturre and enhance the growth, development and opportunities for young black men of Middle Tennessee.</a:t>
            </a:r>
          </a:p>
        </p:txBody>
      </p:sp>
      <p:sp>
        <p:nvSpPr>
          <p:cNvPr id="4" name="Slide Number Placeholder 3"/>
          <p:cNvSpPr>
            <a:spLocks noGrp="1"/>
          </p:cNvSpPr>
          <p:nvPr>
            <p:ph type="sldNum" sz="quarter" idx="12"/>
          </p:nvPr>
        </p:nvSpPr>
        <p:spPr/>
        <p:txBody>
          <a:bodyPr/>
          <a:lstStyle/>
          <a:p>
            <a:fld id="{F42F07AC-7895-4A16-A137-09A0F36CAE8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3C42F3B-6C69-4ECB-962A-5D81F9811735}" type="datetime1">
              <a:rPr lang="en-US" smtClean="0"/>
              <a:t>10/16/2024</a:t>
            </a:fld>
            <a:endParaRPr lang="en-US"/>
          </a:p>
        </p:txBody>
      </p:sp>
      <p:sp>
        <p:nvSpPr>
          <p:cNvPr id="6" name="Footer Placeholder 5"/>
          <p:cNvSpPr>
            <a:spLocks noGrp="1"/>
          </p:cNvSpPr>
          <p:nvPr>
            <p:ph type="ftr" sz="quarter" idx="11"/>
          </p:nvPr>
        </p:nvSpPr>
        <p:spPr/>
        <p:txBody>
          <a:bodyPr/>
          <a:lstStyle/>
          <a:p>
            <a:r>
              <a:rPr lang="en-US"/>
              <a:t>Our Mission: To nurturre and enhance the growth, development and opportunities for young black men of Middle Tennessee.</a:t>
            </a:r>
          </a:p>
        </p:txBody>
      </p:sp>
      <p:sp>
        <p:nvSpPr>
          <p:cNvPr id="7" name="Slide Number Placeholder 6"/>
          <p:cNvSpPr>
            <a:spLocks noGrp="1"/>
          </p:cNvSpPr>
          <p:nvPr>
            <p:ph type="sldNum" sz="quarter" idx="12"/>
          </p:nvPr>
        </p:nvSpPr>
        <p:spPr/>
        <p:txBody>
          <a:bodyPr/>
          <a:lstStyle/>
          <a:p>
            <a:fld id="{F42F07AC-7895-4A16-A137-09A0F36CAE8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580BCFF-1D7B-4D9D-A4C7-B3C51950476A}" type="datetime1">
              <a:rPr lang="en-US" smtClean="0"/>
              <a:t>10/16/2024</a:t>
            </a:fld>
            <a:endParaRPr lang="en-US"/>
          </a:p>
        </p:txBody>
      </p:sp>
      <p:sp>
        <p:nvSpPr>
          <p:cNvPr id="6" name="Footer Placeholder 5"/>
          <p:cNvSpPr>
            <a:spLocks noGrp="1"/>
          </p:cNvSpPr>
          <p:nvPr>
            <p:ph type="ftr" sz="quarter" idx="11"/>
          </p:nvPr>
        </p:nvSpPr>
        <p:spPr/>
        <p:txBody>
          <a:bodyPr/>
          <a:lstStyle/>
          <a:p>
            <a:r>
              <a:rPr lang="en-US"/>
              <a:t>Our Mission: To nurturre and enhance the growth, development and opportunities for young black men of Middle Tennessee.</a:t>
            </a:r>
          </a:p>
        </p:txBody>
      </p:sp>
      <p:sp>
        <p:nvSpPr>
          <p:cNvPr id="7" name="Slide Number Placeholder 6"/>
          <p:cNvSpPr>
            <a:spLocks noGrp="1"/>
          </p:cNvSpPr>
          <p:nvPr>
            <p:ph type="sldNum" sz="quarter" idx="12"/>
          </p:nvPr>
        </p:nvSpPr>
        <p:spPr/>
        <p:txBody>
          <a:bodyPr/>
          <a:lstStyle/>
          <a:p>
            <a:fld id="{F42F07AC-7895-4A16-A137-09A0F36CAE8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EB0FC2-F3AF-4A3D-9282-9C586D4668AE}" type="datetime1">
              <a:rPr lang="en-US" smtClean="0"/>
              <a:t>10/16/2024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Our Mission: To nurturre and enhance the growth, development and opportunities for young black men of Middle Tennessee.</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2F07AC-7895-4A16-A137-09A0F36CAE8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A4AC5506-6312-4701-8D3C-40187889A9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1752"/>
            <a:ext cx="9144000" cy="73655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367902" y="848981"/>
            <a:ext cx="8408193" cy="744836"/>
          </a:xfrm>
        </p:spPr>
        <p:txBody>
          <a:bodyPr vert="horz" lIns="91440" tIns="45720" rIns="91440" bIns="45720" rtlCol="0" anchor="ctr">
            <a:normAutofit fontScale="90000"/>
          </a:bodyPr>
          <a:lstStyle/>
          <a:p>
            <a:pPr>
              <a:lnSpc>
                <a:spcPct val="90000"/>
              </a:lnSpc>
            </a:pPr>
            <a:r>
              <a:rPr lang="en-US" sz="3100" b="1" kern="1200" dirty="0">
                <a:solidFill>
                  <a:schemeClr val="bg1"/>
                </a:solidFill>
                <a:latin typeface="+mj-lt"/>
                <a:ea typeface="+mj-ea"/>
                <a:cs typeface="+mj-cs"/>
              </a:rPr>
              <a:t>2024 Prospective Member Information</a:t>
            </a:r>
            <a:br>
              <a:rPr lang="en-US" sz="2200" b="1" kern="1200" dirty="0">
                <a:solidFill>
                  <a:schemeClr val="bg1"/>
                </a:solidFill>
                <a:latin typeface="+mj-lt"/>
                <a:ea typeface="+mj-ea"/>
                <a:cs typeface="+mj-cs"/>
              </a:rPr>
            </a:br>
            <a:endParaRPr lang="en-US" sz="2200" b="1" kern="1200" dirty="0">
              <a:solidFill>
                <a:schemeClr val="bg1"/>
              </a:solidFill>
              <a:latin typeface="+mj-lt"/>
              <a:ea typeface="+mj-ea"/>
              <a:cs typeface="+mj-cs"/>
            </a:endParaRPr>
          </a:p>
        </p:txBody>
      </p:sp>
      <p:pic>
        <p:nvPicPr>
          <p:cNvPr id="5" name="Picture 4" descr="the 100 logo 2014.gif"/>
          <p:cNvPicPr>
            <a:picLocks noChangeAspect="1"/>
          </p:cNvPicPr>
          <p:nvPr/>
        </p:nvPicPr>
        <p:blipFill>
          <a:blip r:embed="rId2" cstate="print"/>
          <a:stretch>
            <a:fillRect/>
          </a:stretch>
        </p:blipFill>
        <p:spPr>
          <a:xfrm>
            <a:off x="1841500" y="2544167"/>
            <a:ext cx="5460999" cy="2322493"/>
          </a:xfrm>
          <a:prstGeom prst="rect">
            <a:avLst/>
          </a:prstGeom>
        </p:spPr>
      </p:pic>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pPr algn="l"/>
            <a:r>
              <a:rPr lang="en-US" dirty="0"/>
              <a:t>Our History</a:t>
            </a:r>
          </a:p>
        </p:txBody>
      </p:sp>
      <p:sp>
        <p:nvSpPr>
          <p:cNvPr id="3" name="Content Placeholder 2"/>
          <p:cNvSpPr>
            <a:spLocks noGrp="1"/>
          </p:cNvSpPr>
          <p:nvPr>
            <p:ph idx="1"/>
          </p:nvPr>
        </p:nvSpPr>
        <p:spPr>
          <a:xfrm>
            <a:off x="381000" y="1143000"/>
            <a:ext cx="7924800" cy="5137150"/>
          </a:xfrm>
        </p:spPr>
        <p:txBody>
          <a:bodyPr>
            <a:noAutofit/>
          </a:bodyPr>
          <a:lstStyle/>
          <a:p>
            <a:pPr marL="457200" lvl="1" indent="0">
              <a:buNone/>
            </a:pPr>
            <a:endParaRPr lang="en-US" sz="2000" dirty="0"/>
          </a:p>
          <a:p>
            <a:pPr marL="0" indent="0">
              <a:buNone/>
            </a:pPr>
            <a:endParaRPr lang="en-US" sz="2400" dirty="0"/>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42F07AC-7895-4A16-A137-09A0F36CAE83}"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7" name="Rectangle 6"/>
          <p:cNvSpPr/>
          <p:nvPr/>
        </p:nvSpPr>
        <p:spPr>
          <a:xfrm>
            <a:off x="533400" y="1066800"/>
            <a:ext cx="8077200" cy="4832092"/>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2400" b="1" i="0" u="sng" strike="noStrike" kern="1200" cap="none" spc="0" normalizeH="0" baseline="0" noProof="0" dirty="0">
                <a:ln>
                  <a:noFill/>
                </a:ln>
                <a:solidFill>
                  <a:prstClr val="black"/>
                </a:solidFill>
                <a:effectLst/>
                <a:uLnTx/>
                <a:uFillTx/>
                <a:latin typeface="Calibri" panose="020F0502020204030204" pitchFamily="34" charset="0"/>
                <a:ea typeface="PMingLiU"/>
                <a:cs typeface="+mn-cs"/>
              </a:rPr>
              <a:t>History of </a:t>
            </a:r>
            <a:r>
              <a:rPr kumimoji="0" lang="en-US" sz="2400" b="1" i="1" u="sng" strike="noStrike" kern="1200" cap="none" spc="0" normalizeH="0" baseline="0" noProof="0" dirty="0">
                <a:ln>
                  <a:noFill/>
                </a:ln>
                <a:solidFill>
                  <a:prstClr val="black"/>
                </a:solidFill>
                <a:effectLst/>
                <a:uLnTx/>
                <a:uFillTx/>
                <a:latin typeface="Calibri" panose="020F0502020204030204" pitchFamily="34" charset="0"/>
                <a:ea typeface="PMingLiU"/>
                <a:cs typeface="+mn-cs"/>
              </a:rPr>
              <a:t>The 100</a:t>
            </a:r>
            <a:r>
              <a:rPr kumimoji="0" lang="en-US" sz="2400" b="1" i="0" u="sng" strike="noStrike" kern="1200" cap="none" spc="0" normalizeH="0" baseline="0" noProof="0" dirty="0">
                <a:ln>
                  <a:noFill/>
                </a:ln>
                <a:solidFill>
                  <a:prstClr val="black"/>
                </a:solidFill>
                <a:effectLst/>
                <a:uLnTx/>
                <a:uFillTx/>
                <a:latin typeface="Calibri" panose="020F0502020204030204" pitchFamily="34" charset="0"/>
                <a:ea typeface="PMingLiU"/>
                <a:cs typeface="+mn-cs"/>
              </a:rPr>
              <a:t>:</a:t>
            </a:r>
            <a:endPar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PMingLiU"/>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Calibri" panose="020F0502020204030204" pitchFamily="34" charset="0"/>
                <a:ea typeface="PMingLiU"/>
                <a:cs typeface="+mn-cs"/>
              </a:rPr>
              <a:t> </a:t>
            </a:r>
            <a:endParaRPr kumimoji="0" lang="en-US" sz="1600" b="0" i="0" u="none" strike="noStrike" kern="1200" cap="none" spc="0" normalizeH="0" baseline="0" noProof="0" dirty="0">
              <a:ln>
                <a:noFill/>
              </a:ln>
              <a:solidFill>
                <a:prstClr val="black"/>
              </a:solidFill>
              <a:effectLst/>
              <a:uLnTx/>
              <a:uFillTx/>
              <a:latin typeface="Times New Roman" panose="02020603050405020304" pitchFamily="18" charset="0"/>
              <a:ea typeface="PMingLiU"/>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en-US" sz="2200" dirty="0"/>
              <a:t>Established in 1991, The 100 Black Men of Middle Tennessee, Inc. (The 100) is a non-profit organization providing resources to further the academic and social development of black male students in Nashville and surrounding Middle Tennessee. The 100 serve the community by:</a:t>
            </a:r>
          </a:p>
          <a:p>
            <a:pPr marL="0" marR="0" lvl="0" indent="0" algn="just" defTabSz="914400" rtl="0" eaLnBrk="1" fontAlgn="auto" latinLnBrk="0" hangingPunct="1">
              <a:lnSpc>
                <a:spcPct val="100000"/>
              </a:lnSpc>
              <a:spcBef>
                <a:spcPts val="0"/>
              </a:spcBef>
              <a:spcAft>
                <a:spcPts val="0"/>
              </a:spcAft>
              <a:buClrTx/>
              <a:buSzTx/>
              <a:buFontTx/>
              <a:buNone/>
              <a:tabLst/>
              <a:defRPr/>
            </a:pPr>
            <a:r>
              <a:rPr lang="en-US" sz="2200" dirty="0"/>
              <a:t> </a:t>
            </a:r>
          </a:p>
          <a:p>
            <a:pPr marL="457200" marR="0" lvl="0" indent="-457200" algn="just" defTabSz="914400" rtl="0" eaLnBrk="1" fontAlgn="base" latinLnBrk="0" hangingPunct="1">
              <a:lnSpc>
                <a:spcPct val="100000"/>
              </a:lnSpc>
              <a:spcBef>
                <a:spcPts val="0"/>
              </a:spcBef>
              <a:spcAft>
                <a:spcPts val="0"/>
              </a:spcAft>
              <a:buClrTx/>
              <a:buSzPct val="100000"/>
              <a:buFont typeface="Arial" panose="020B0604020202020204" pitchFamily="34" charset="0"/>
              <a:buChar char="•"/>
              <a:tabLst>
                <a:tab pos="457200" algn="l"/>
              </a:tabLst>
              <a:defRPr/>
            </a:pPr>
            <a:r>
              <a:rPr lang="en-US" sz="2200" dirty="0"/>
              <a:t>Establishing academic enrichment programs focusing on intellectual and holistic development;</a:t>
            </a:r>
          </a:p>
          <a:p>
            <a:pPr marL="457200" marR="0" lvl="0" indent="-457200" algn="just" defTabSz="914400" rtl="0" eaLnBrk="1" fontAlgn="base" latinLnBrk="0" hangingPunct="1">
              <a:lnSpc>
                <a:spcPct val="100000"/>
              </a:lnSpc>
              <a:spcBef>
                <a:spcPts val="0"/>
              </a:spcBef>
              <a:spcAft>
                <a:spcPts val="0"/>
              </a:spcAft>
              <a:buClrTx/>
              <a:buSzPct val="100000"/>
              <a:buFont typeface="Arial" panose="020B0604020202020204" pitchFamily="34" charset="0"/>
              <a:buChar char="•"/>
              <a:tabLst>
                <a:tab pos="457200" algn="l"/>
              </a:tabLst>
              <a:defRPr/>
            </a:pPr>
            <a:r>
              <a:rPr lang="en-US" sz="2200" dirty="0"/>
              <a:t>Providing quality education and experiential development initiatives, coupled with targeted community exposure, and</a:t>
            </a:r>
          </a:p>
          <a:p>
            <a:pPr marL="457200" marR="0" lvl="0" indent="-457200" algn="just" defTabSz="914400" rtl="0" eaLnBrk="1" fontAlgn="base" latinLnBrk="0" hangingPunct="1">
              <a:lnSpc>
                <a:spcPct val="100000"/>
              </a:lnSpc>
              <a:spcBef>
                <a:spcPts val="0"/>
              </a:spcBef>
              <a:spcAft>
                <a:spcPts val="0"/>
              </a:spcAft>
              <a:buClrTx/>
              <a:buSzPct val="100000"/>
              <a:buFont typeface="Arial" panose="020B0604020202020204" pitchFamily="34" charset="0"/>
              <a:buChar char="•"/>
              <a:tabLst>
                <a:tab pos="457200" algn="l"/>
              </a:tabLst>
              <a:defRPr/>
            </a:pPr>
            <a:r>
              <a:rPr lang="en-US" sz="2200" dirty="0"/>
              <a:t>Investing both actively and financially in the long-term scholastic success of its program participants.</a:t>
            </a: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23846" y="152400"/>
            <a:ext cx="3258707" cy="1385887"/>
          </a:xfrm>
          <a:prstGeom prst="rect">
            <a:avLst/>
          </a:prstGeom>
        </p:spPr>
      </p:pic>
      <p:sp>
        <p:nvSpPr>
          <p:cNvPr id="8" name="Footer Placeholder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tint val="75000"/>
                  </a:prstClr>
                </a:solidFill>
                <a:effectLst/>
                <a:uLnTx/>
                <a:uFillTx/>
                <a:latin typeface="Calibri"/>
                <a:ea typeface="+mn-ea"/>
                <a:cs typeface="+mn-cs"/>
              </a:rPr>
              <a:t>Our Mission: To nurturre and enhance the growth, development and opportunities for young black men of Middle Tennessee.</a:t>
            </a:r>
          </a:p>
        </p:txBody>
      </p:sp>
    </p:spTree>
  </p:cSld>
  <p:clrMapOvr>
    <a:masterClrMapping/>
  </p:clrMapOvr>
  <p:transition spd="med">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pPr algn="l"/>
            <a:r>
              <a:rPr lang="en-US" dirty="0"/>
              <a:t>100 KINGS Program</a:t>
            </a:r>
          </a:p>
        </p:txBody>
      </p:sp>
      <p:sp>
        <p:nvSpPr>
          <p:cNvPr id="3" name="Content Placeholder 2"/>
          <p:cNvSpPr>
            <a:spLocks noGrp="1"/>
          </p:cNvSpPr>
          <p:nvPr>
            <p:ph idx="1"/>
          </p:nvPr>
        </p:nvSpPr>
        <p:spPr>
          <a:xfrm>
            <a:off x="381000" y="1143000"/>
            <a:ext cx="7924800" cy="5137150"/>
          </a:xfrm>
        </p:spPr>
        <p:txBody>
          <a:bodyPr>
            <a:noAutofit/>
          </a:bodyPr>
          <a:lstStyle/>
          <a:p>
            <a:pPr marL="457200" lvl="1" indent="0">
              <a:buNone/>
            </a:pPr>
            <a:endParaRPr lang="en-US" sz="2000" dirty="0"/>
          </a:p>
          <a:p>
            <a:pPr marL="0" indent="0" algn="just" fontAlgn="base">
              <a:buNone/>
            </a:pPr>
            <a:endParaRPr lang="en-US" sz="2200" dirty="0"/>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42F07AC-7895-4A16-A137-09A0F36CAE83}"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4" name="Rectangle 3"/>
          <p:cNvSpPr/>
          <p:nvPr/>
        </p:nvSpPr>
        <p:spPr>
          <a:xfrm>
            <a:off x="457200" y="1295400"/>
            <a:ext cx="8229600" cy="4739759"/>
          </a:xfrm>
          <a:prstGeom prst="rect">
            <a:avLst/>
          </a:prstGeom>
        </p:spPr>
        <p:txBody>
          <a:bodyPr wrap="square">
            <a:spAutoFit/>
          </a:bodyPr>
          <a:lstStyle/>
          <a:p>
            <a:pPr marL="0" indent="0" algn="just" fontAlgn="base">
              <a:buSzTx/>
              <a:buFontTx/>
              <a:buNone/>
              <a:tabLst/>
            </a:pPr>
            <a:r>
              <a:rPr lang="en-US" sz="2200" dirty="0"/>
              <a:t>The 100 KINGS is an academic enrichment and leadership development program created and funded by the 100 Black Men of Middle Tennessee, Inc. </a:t>
            </a:r>
          </a:p>
          <a:p>
            <a:pPr marL="0" indent="0" algn="just" fontAlgn="base">
              <a:buSzTx/>
              <a:buFontTx/>
              <a:buNone/>
              <a:tabLst/>
            </a:pPr>
            <a:endParaRPr lang="en-US" sz="2200" dirty="0"/>
          </a:p>
          <a:p>
            <a:pPr marL="342900" indent="-342900" algn="just" fontAlgn="base">
              <a:buSzTx/>
              <a:buFont typeface="Arial" panose="020B0604020202020204" pitchFamily="34" charset="0"/>
              <a:buChar char="•"/>
              <a:tabLst/>
            </a:pPr>
            <a:r>
              <a:rPr lang="en-US" sz="2200" dirty="0"/>
              <a:t>The program is designed to help black male youth develop the knowledge, skills and confidence necessary to succeed in school and become significant community contributors. </a:t>
            </a:r>
          </a:p>
          <a:p>
            <a:pPr marL="342900" indent="-342900" algn="just" fontAlgn="base">
              <a:buSzTx/>
              <a:buFont typeface="Arial" panose="020B0604020202020204" pitchFamily="34" charset="0"/>
              <a:buChar char="•"/>
              <a:tabLst/>
            </a:pPr>
            <a:r>
              <a:rPr lang="en-US" sz="2200" dirty="0"/>
              <a:t>Beginning in middle school through high school, the 100 KINGS is an experiential learning program. </a:t>
            </a:r>
          </a:p>
          <a:p>
            <a:pPr marL="342900" indent="-342900" algn="just" fontAlgn="base">
              <a:buSzTx/>
              <a:buFont typeface="Arial" panose="020B0604020202020204" pitchFamily="34" charset="0"/>
              <a:buChar char="•"/>
              <a:tabLst/>
            </a:pPr>
            <a:r>
              <a:rPr lang="en-US" sz="2200" dirty="0"/>
              <a:t>Serving as role models, mentors, and coaches, The 100 are committed to their mission “to nurture and enhance the growth, development and opportunities for young, Black males of Middle Tennessee.”</a:t>
            </a:r>
          </a:p>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prstClr val="black"/>
              </a:solidFill>
              <a:effectLst/>
              <a:uLnTx/>
              <a:uFillTx/>
              <a:latin typeface="Times New Roman" panose="02020603050405020304" pitchFamily="18" charset="0"/>
              <a:ea typeface="PMingLiU"/>
              <a:cs typeface="+mn-cs"/>
            </a:endParaRPr>
          </a:p>
        </p:txBody>
      </p:sp>
      <p:pic>
        <p:nvPicPr>
          <p:cNvPr id="8" name="Picture 7" descr="100 Kings Logo.jpg"/>
          <p:cNvPicPr>
            <a:picLocks noChangeAspect="1"/>
          </p:cNvPicPr>
          <p:nvPr/>
        </p:nvPicPr>
        <p:blipFill>
          <a:blip r:embed="rId2" cstate="print">
            <a:duotone>
              <a:schemeClr val="accent4">
                <a:shade val="45000"/>
                <a:satMod val="135000"/>
              </a:schemeClr>
              <a:prstClr val="white"/>
            </a:duotone>
          </a:blip>
          <a:stretch>
            <a:fillRect/>
          </a:stretch>
        </p:blipFill>
        <p:spPr>
          <a:xfrm>
            <a:off x="7162800" y="252804"/>
            <a:ext cx="1676400" cy="979216"/>
          </a:xfrm>
          <a:prstGeom prst="rect">
            <a:avLst/>
          </a:prstGeom>
        </p:spPr>
      </p:pic>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tint val="75000"/>
                  </a:prstClr>
                </a:solidFill>
                <a:effectLst/>
                <a:uLnTx/>
                <a:uFillTx/>
                <a:latin typeface="Calibri"/>
                <a:ea typeface="+mn-ea"/>
                <a:cs typeface="+mn-cs"/>
              </a:rPr>
              <a:t>Our Mission: To nurturre and enhance the growth, development and opportunities for young black men of Middle Tennessee.</a:t>
            </a:r>
          </a:p>
        </p:txBody>
      </p:sp>
    </p:spTree>
    <p:extLst>
      <p:ext uri="{BB962C8B-B14F-4D97-AF65-F5344CB8AC3E}">
        <p14:creationId xmlns:p14="http://schemas.microsoft.com/office/powerpoint/2010/main" val="4270684904"/>
      </p:ext>
    </p:extLst>
  </p:cSld>
  <p:clrMapOvr>
    <a:masterClrMapping/>
  </p:clrMapOvr>
  <p:transition spd="med">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610600" cy="1143000"/>
          </a:xfrm>
        </p:spPr>
        <p:txBody>
          <a:bodyPr>
            <a:normAutofit/>
          </a:bodyPr>
          <a:lstStyle/>
          <a:p>
            <a:r>
              <a:rPr lang="en-US" dirty="0"/>
              <a:t>Membership Volunteer Obligations</a:t>
            </a:r>
          </a:p>
        </p:txBody>
      </p:sp>
      <p:sp>
        <p:nvSpPr>
          <p:cNvPr id="4" name="Slide Number Placeholder 3"/>
          <p:cNvSpPr>
            <a:spLocks noGrp="1"/>
          </p:cNvSpPr>
          <p:nvPr>
            <p:ph type="sldNum" sz="quarter" idx="12"/>
          </p:nvPr>
        </p:nvSpPr>
        <p:spPr/>
        <p:txBody>
          <a:bodyPr/>
          <a:lstStyle/>
          <a:p>
            <a:fld id="{F42F07AC-7895-4A16-A137-09A0F36CAE83}" type="slidenum">
              <a:rPr lang="en-US" smtClean="0"/>
              <a:pPr/>
              <a:t>4</a:t>
            </a:fld>
            <a:endParaRPr lang="en-US"/>
          </a:p>
        </p:txBody>
      </p:sp>
      <p:sp>
        <p:nvSpPr>
          <p:cNvPr id="7" name="Content Placeholder 2"/>
          <p:cNvSpPr>
            <a:spLocks noGrp="1"/>
          </p:cNvSpPr>
          <p:nvPr>
            <p:ph idx="1"/>
          </p:nvPr>
        </p:nvSpPr>
        <p:spPr>
          <a:xfrm>
            <a:off x="304801" y="1203325"/>
            <a:ext cx="8458200" cy="5426075"/>
          </a:xfrm>
        </p:spPr>
        <p:txBody>
          <a:bodyPr>
            <a:noAutofit/>
          </a:bodyPr>
          <a:lstStyle/>
          <a:p>
            <a:r>
              <a:rPr lang="en-US" sz="2200" dirty="0"/>
              <a:t>The mission of the 100 is to nurture and enhance the growth, development and opportunities for young black males of Middle Tennessee.</a:t>
            </a:r>
          </a:p>
          <a:p>
            <a:r>
              <a:rPr lang="en-US" sz="2200" dirty="0"/>
              <a:t>Members are expected to participate during the school year and summer during 100 KINGS sessions and special events. KINGS meet </a:t>
            </a:r>
            <a:r>
              <a:rPr lang="en-US" sz="2200"/>
              <a:t>a total of 1</a:t>
            </a:r>
            <a:r>
              <a:rPr lang="en-US" sz="2200" dirty="0"/>
              <a:t>6</a:t>
            </a:r>
            <a:r>
              <a:rPr lang="en-US" sz="2200"/>
              <a:t> </a:t>
            </a:r>
            <a:r>
              <a:rPr lang="en-US" sz="2200" dirty="0"/>
              <a:t>Saturdays at Belmont University </a:t>
            </a:r>
            <a:r>
              <a:rPr lang="en-US" sz="2200"/>
              <a:t>during the school </a:t>
            </a:r>
            <a:r>
              <a:rPr lang="en-US" sz="2200" dirty="0"/>
              <a:t>year and for 6 weeks M-Th during the summer academies.</a:t>
            </a:r>
          </a:p>
          <a:p>
            <a:r>
              <a:rPr lang="en-US" sz="2200" dirty="0"/>
              <a:t>General Membership meetings are held approximately 8 times per year.</a:t>
            </a:r>
          </a:p>
          <a:p>
            <a:r>
              <a:rPr lang="en-US" sz="2200" dirty="0"/>
              <a:t>Opportunities to volunteer as mentors and coaches are provided throughout the year and members are encouraged to participate in areas where they can be subject matter experts, e.g., health, medicine, engineering, finance, entrepreneurship, education, law, etc.</a:t>
            </a:r>
          </a:p>
          <a:p>
            <a:endParaRPr lang="en-US" sz="2200" dirty="0"/>
          </a:p>
        </p:txBody>
      </p:sp>
      <p:sp>
        <p:nvSpPr>
          <p:cNvPr id="8" name="Footer Placeholder 7"/>
          <p:cNvSpPr>
            <a:spLocks noGrp="1"/>
          </p:cNvSpPr>
          <p:nvPr>
            <p:ph type="ftr" sz="quarter" idx="11"/>
          </p:nvPr>
        </p:nvSpPr>
        <p:spPr/>
        <p:txBody>
          <a:bodyPr/>
          <a:lstStyle/>
          <a:p>
            <a:r>
              <a:rPr lang="en-US" dirty="0"/>
              <a:t>Our Mission: To nurture and enhance the growth, development and opportunities for young black men of Middle Tennessee.</a:t>
            </a:r>
          </a:p>
        </p:txBody>
      </p:sp>
    </p:spTree>
    <p:extLst>
      <p:ext uri="{BB962C8B-B14F-4D97-AF65-F5344CB8AC3E}">
        <p14:creationId xmlns:p14="http://schemas.microsoft.com/office/powerpoint/2010/main" val="22753418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610600" cy="1143000"/>
          </a:xfrm>
        </p:spPr>
        <p:txBody>
          <a:bodyPr>
            <a:normAutofit/>
          </a:bodyPr>
          <a:lstStyle/>
          <a:p>
            <a:r>
              <a:rPr lang="en-US" dirty="0"/>
              <a:t>Membership Financial Obligations</a:t>
            </a:r>
          </a:p>
        </p:txBody>
      </p:sp>
      <p:sp>
        <p:nvSpPr>
          <p:cNvPr id="4" name="Slide Number Placeholder 3"/>
          <p:cNvSpPr>
            <a:spLocks noGrp="1"/>
          </p:cNvSpPr>
          <p:nvPr>
            <p:ph type="sldNum" sz="quarter" idx="12"/>
          </p:nvPr>
        </p:nvSpPr>
        <p:spPr/>
        <p:txBody>
          <a:bodyPr/>
          <a:lstStyle/>
          <a:p>
            <a:fld id="{F42F07AC-7895-4A16-A137-09A0F36CAE83}" type="slidenum">
              <a:rPr lang="en-US" smtClean="0"/>
              <a:pPr/>
              <a:t>5</a:t>
            </a:fld>
            <a:endParaRPr lang="en-US"/>
          </a:p>
        </p:txBody>
      </p:sp>
      <p:sp>
        <p:nvSpPr>
          <p:cNvPr id="7" name="Content Placeholder 2"/>
          <p:cNvSpPr>
            <a:spLocks noGrp="1"/>
          </p:cNvSpPr>
          <p:nvPr>
            <p:ph idx="1"/>
          </p:nvPr>
        </p:nvSpPr>
        <p:spPr>
          <a:xfrm>
            <a:off x="304800" y="1050925"/>
            <a:ext cx="8382000" cy="5426075"/>
          </a:xfrm>
        </p:spPr>
        <p:txBody>
          <a:bodyPr>
            <a:noAutofit/>
          </a:bodyPr>
          <a:lstStyle/>
          <a:p>
            <a:r>
              <a:rPr lang="en-US" sz="2200" dirty="0"/>
              <a:t>All new members are required to contribute to the Samuel H. Howard Scholarship Fund in the amount of $5,000. This can be paid in installments, but the entire obligation must be paid within 5 years of membership and at a minimum of $1,000 per year to remain in good standing. Scholarship contributions are 100% tax deductible.</a:t>
            </a:r>
          </a:p>
          <a:p>
            <a:r>
              <a:rPr lang="en-US" sz="2200" dirty="0"/>
              <a:t>There are two membership levels dependent on ability to meet financial obligations. Many members arrange with their employer to financially support their membership as community partners.</a:t>
            </a:r>
          </a:p>
          <a:p>
            <a:pPr marL="914400" lvl="1" indent="-457200">
              <a:buFont typeface="+mj-lt"/>
              <a:buAutoNum type="arabicPeriod"/>
            </a:pPr>
            <a:r>
              <a:rPr lang="en-US" sz="2200" dirty="0"/>
              <a:t>Associate members are eligible to purchase their Gala table at $1,500 for the first 5 years of membership. After 5 years, the table cost reverts to the current cost for general members.</a:t>
            </a:r>
          </a:p>
          <a:p>
            <a:pPr marL="914400" lvl="1" indent="-457200">
              <a:buFont typeface="+mj-lt"/>
              <a:buAutoNum type="arabicPeriod"/>
            </a:pPr>
            <a:r>
              <a:rPr lang="en-US" sz="2200" dirty="0"/>
              <a:t>General members purchase their Gala table at the current cost which currently is $3,000.</a:t>
            </a:r>
          </a:p>
          <a:p>
            <a:pPr marL="914400" lvl="1" indent="-457200">
              <a:buFont typeface="+mj-lt"/>
              <a:buAutoNum type="arabicPeriod"/>
            </a:pPr>
            <a:r>
              <a:rPr lang="en-US" sz="2200" dirty="0"/>
              <a:t>There is a $300 non-refundable application fee.</a:t>
            </a:r>
          </a:p>
        </p:txBody>
      </p:sp>
      <p:sp>
        <p:nvSpPr>
          <p:cNvPr id="8" name="Footer Placeholder 7"/>
          <p:cNvSpPr>
            <a:spLocks noGrp="1"/>
          </p:cNvSpPr>
          <p:nvPr>
            <p:ph type="ftr" sz="quarter" idx="11"/>
          </p:nvPr>
        </p:nvSpPr>
        <p:spPr/>
        <p:txBody>
          <a:bodyPr/>
          <a:lstStyle/>
          <a:p>
            <a:r>
              <a:rPr lang="en-US" dirty="0"/>
              <a:t>Our Mission: To nurture and enhance the growth, development and opportunities for young black men of Middle Tennessee.</a:t>
            </a:r>
          </a:p>
        </p:txBody>
      </p:sp>
    </p:spTree>
    <p:extLst>
      <p:ext uri="{BB962C8B-B14F-4D97-AF65-F5344CB8AC3E}">
        <p14:creationId xmlns:p14="http://schemas.microsoft.com/office/powerpoint/2010/main" val="40540473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1308</TotalTime>
  <Words>587</Words>
  <Application>Microsoft Office PowerPoint</Application>
  <PresentationFormat>On-screen Show (4:3)</PresentationFormat>
  <Paragraphs>35</Paragraphs>
  <Slides>5</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Times New Roman</vt:lpstr>
      <vt:lpstr>Office Theme</vt:lpstr>
      <vt:lpstr>2024 Prospective Member Information </vt:lpstr>
      <vt:lpstr>Our History</vt:lpstr>
      <vt:lpstr>100 KINGS Program</vt:lpstr>
      <vt:lpstr>Membership Volunteer Obligations</vt:lpstr>
      <vt:lpstr>Membership Financial Obligations</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100 KINGS FALL KICKOFF</dc:title>
  <dc:creator>Deborah Polk</dc:creator>
  <cp:lastModifiedBy>Andre Lee</cp:lastModifiedBy>
  <cp:revision>72</cp:revision>
  <cp:lastPrinted>2018-10-29T19:29:27Z</cp:lastPrinted>
  <dcterms:created xsi:type="dcterms:W3CDTF">2014-09-16T15:46:01Z</dcterms:created>
  <dcterms:modified xsi:type="dcterms:W3CDTF">2024-10-16T16:07:47Z</dcterms:modified>
</cp:coreProperties>
</file>